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6" r:id="rId13"/>
    <p:sldId id="271" r:id="rId14"/>
    <p:sldId id="268" r:id="rId15"/>
    <p:sldId id="269" r:id="rId16"/>
    <p:sldId id="272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4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9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7662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0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1566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4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38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2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6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6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1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9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8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1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92FA-A1F5-49EC-AF8D-EA1795A7E67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356D0C-2529-494A-9669-2E5E8ABF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870" y="2086638"/>
            <a:ext cx="9734204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Developing a Holistic Culture that Supports Advancing Student Success: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Assessment for the Right Reason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1337"/>
            <a:ext cx="9144000" cy="1655762"/>
          </a:xfrm>
        </p:spPr>
        <p:txBody>
          <a:bodyPr/>
          <a:lstStyle/>
          <a:p>
            <a:r>
              <a:rPr lang="en-US" dirty="0" smtClean="0"/>
              <a:t>Merri Incitti</a:t>
            </a:r>
          </a:p>
          <a:p>
            <a:r>
              <a:rPr lang="en-US" dirty="0" smtClean="0"/>
              <a:t>Director of Assessment </a:t>
            </a:r>
          </a:p>
          <a:p>
            <a:r>
              <a:rPr lang="en-US" dirty="0" smtClean="0"/>
              <a:t>Fitchburg State University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175" y="4364183"/>
            <a:ext cx="1753556" cy="163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on Track and New Initiatives: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254" y="1878676"/>
            <a:ext cx="8901545" cy="44722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Launched Assessment Plan Workshop</a:t>
            </a:r>
          </a:p>
          <a:p>
            <a:pPr lvl="1"/>
            <a:r>
              <a:rPr lang="en-US" dirty="0" smtClean="0"/>
              <a:t>Two programs (Guinea Pigs) – Sociology and EXSS</a:t>
            </a:r>
          </a:p>
          <a:p>
            <a:r>
              <a:rPr lang="en-US" dirty="0" smtClean="0"/>
              <a:t>Provost required non-teaching units/offices under Academic Affairs to complete an Annual Report</a:t>
            </a:r>
          </a:p>
          <a:p>
            <a:pPr lvl="1"/>
            <a:r>
              <a:rPr lang="en-US" dirty="0" smtClean="0"/>
              <a:t>Still needs some work</a:t>
            </a:r>
          </a:p>
          <a:p>
            <a:pPr lvl="1"/>
            <a:r>
              <a:rPr lang="en-US" dirty="0" smtClean="0"/>
              <a:t>Assessment not as strong, yet</a:t>
            </a:r>
          </a:p>
          <a:p>
            <a:r>
              <a:rPr lang="en-US" dirty="0" smtClean="0"/>
              <a:t>Used our budget to support sending faculty regional assessment conferences</a:t>
            </a:r>
          </a:p>
          <a:p>
            <a:pPr lvl="1"/>
            <a:r>
              <a:rPr lang="en-US" dirty="0" err="1" smtClean="0"/>
              <a:t>NEean</a:t>
            </a:r>
            <a:r>
              <a:rPr lang="en-US" dirty="0" smtClean="0"/>
              <a:t> – Dialogues and summer institute</a:t>
            </a:r>
          </a:p>
          <a:p>
            <a:pPr lvl="1"/>
            <a:r>
              <a:rPr lang="en-US" dirty="0" smtClean="0"/>
              <a:t>DHE Annual Assessment Conference</a:t>
            </a:r>
          </a:p>
          <a:p>
            <a:pPr lvl="1"/>
            <a:r>
              <a:rPr lang="en-US" dirty="0" smtClean="0"/>
              <a:t>Central Region Assessment Day – Peggy Maki</a:t>
            </a:r>
          </a:p>
          <a:p>
            <a:pPr lvl="1"/>
            <a:r>
              <a:rPr lang="en-US" dirty="0" smtClean="0"/>
              <a:t>NEC Assessment Conference</a:t>
            </a:r>
          </a:p>
          <a:p>
            <a:r>
              <a:rPr lang="en-US" dirty="0" smtClean="0"/>
              <a:t>Student Affairs jumped on board and created their own Assessment Committee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30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on Track and New </a:t>
            </a:r>
            <a:r>
              <a:rPr lang="en-US" dirty="0" smtClean="0"/>
              <a:t>Initiatives (</a:t>
            </a:r>
            <a:r>
              <a:rPr lang="en-US" dirty="0" err="1" smtClean="0"/>
              <a:t>cont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Launched the Alumni Feedback Survey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Rewrote our Graduating Student Feedback survey </a:t>
            </a:r>
          </a:p>
          <a:p>
            <a:pPr lvl="1"/>
            <a:r>
              <a:rPr lang="en-US" dirty="0" smtClean="0"/>
              <a:t>Department Chairs, Deans, GCE, and UARC</a:t>
            </a:r>
          </a:p>
          <a:p>
            <a:r>
              <a:rPr lang="en-US" dirty="0" smtClean="0"/>
              <a:t>Worked with Center for Teaching and Learning </a:t>
            </a:r>
          </a:p>
          <a:p>
            <a:pPr lvl="1"/>
            <a:r>
              <a:rPr lang="en-US" dirty="0" smtClean="0"/>
              <a:t>Assessment component for Course Re-design Workshop</a:t>
            </a:r>
          </a:p>
          <a:p>
            <a:r>
              <a:rPr lang="en-US" dirty="0" smtClean="0"/>
              <a:t>Worked </a:t>
            </a:r>
            <a:r>
              <a:rPr lang="en-US" dirty="0" smtClean="0"/>
              <a:t>with our First Year Experience Course design</a:t>
            </a:r>
          </a:p>
          <a:p>
            <a:r>
              <a:rPr lang="en-US" dirty="0" smtClean="0"/>
              <a:t>Began working with units within Student Affairs to help them design an assessment </a:t>
            </a:r>
          </a:p>
          <a:p>
            <a:r>
              <a:rPr lang="en-US" dirty="0" smtClean="0"/>
              <a:t>Attempted to launch a Assessment Culture with a “logo”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8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Two: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6291"/>
            <a:ext cx="8915400" cy="4414931"/>
          </a:xfrm>
        </p:spPr>
        <p:txBody>
          <a:bodyPr>
            <a:normAutofit/>
          </a:bodyPr>
          <a:lstStyle/>
          <a:p>
            <a:r>
              <a:rPr lang="en-US" dirty="0" smtClean="0"/>
              <a:t>Got my “Seal” so we now have something we can use on documents, web, etc.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187" y="2452254"/>
            <a:ext cx="3946933" cy="367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39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Two: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/>
          </a:bodyPr>
          <a:lstStyle/>
          <a:p>
            <a:r>
              <a:rPr lang="en-US" dirty="0"/>
              <a:t>First year under new Program Review guidelines – ironing out some details</a:t>
            </a:r>
          </a:p>
          <a:p>
            <a:r>
              <a:rPr lang="en-US" dirty="0"/>
              <a:t>Institutional Learning Priorities (ILPs) have been </a:t>
            </a:r>
            <a:r>
              <a:rPr lang="en-US" dirty="0" smtClean="0"/>
              <a:t>adopted and moving through governance</a:t>
            </a:r>
            <a:endParaRPr lang="en-US" dirty="0"/>
          </a:p>
          <a:p>
            <a:pPr lvl="1"/>
            <a:r>
              <a:rPr lang="en-US" dirty="0"/>
              <a:t>Mapped all PLOs to the ILPs</a:t>
            </a:r>
          </a:p>
          <a:p>
            <a:r>
              <a:rPr lang="en-US" dirty="0"/>
              <a:t>Became transparent in my office</a:t>
            </a:r>
          </a:p>
          <a:p>
            <a:pPr lvl="1"/>
            <a:r>
              <a:rPr lang="en-US" dirty="0"/>
              <a:t>Newly redesigned and expanded Assessment Webpage</a:t>
            </a:r>
          </a:p>
          <a:p>
            <a:r>
              <a:rPr lang="en-US" dirty="0"/>
              <a:t>Fixed link between </a:t>
            </a:r>
            <a:r>
              <a:rPr lang="en-US" dirty="0" err="1"/>
              <a:t>BlackBoard</a:t>
            </a:r>
            <a:r>
              <a:rPr lang="en-US" dirty="0"/>
              <a:t> and TK20 – now need training for faculty</a:t>
            </a:r>
          </a:p>
          <a:p>
            <a:r>
              <a:rPr lang="en-US" dirty="0"/>
              <a:t>UARC is just completing second year of Peer Review of Annual Reports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13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Two: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Affairs has launched a year long Assessment Initiative to ensure training happens and reporting is on-going</a:t>
            </a:r>
          </a:p>
          <a:p>
            <a:pPr lvl="1"/>
            <a:r>
              <a:rPr lang="en-US" dirty="0"/>
              <a:t>Working together to launch a web page as soon as they are ready</a:t>
            </a:r>
          </a:p>
          <a:p>
            <a:r>
              <a:rPr lang="en-US" dirty="0"/>
              <a:t>GCE is launching an Assessment Committee (March 2019</a:t>
            </a:r>
            <a:r>
              <a:rPr lang="en-US" dirty="0" smtClean="0"/>
              <a:t>)</a:t>
            </a:r>
          </a:p>
          <a:p>
            <a:r>
              <a:rPr lang="en-US" dirty="0" smtClean="0"/>
              <a:t>Offering second set of Assessment Plan Workshops (May 2019)</a:t>
            </a:r>
            <a:endParaRPr lang="en-US" dirty="0"/>
          </a:p>
          <a:p>
            <a:r>
              <a:rPr lang="en-US" dirty="0" smtClean="0"/>
              <a:t>Continuing to send faculty to regional assessment conferences/workshops</a:t>
            </a:r>
          </a:p>
          <a:p>
            <a:pPr lvl="1"/>
            <a:r>
              <a:rPr lang="en-US" dirty="0" smtClean="0"/>
              <a:t>Money set aside to send up to 10 to </a:t>
            </a:r>
            <a:r>
              <a:rPr lang="en-US" dirty="0" err="1" smtClean="0"/>
              <a:t>NEean</a:t>
            </a:r>
            <a:r>
              <a:rPr lang="en-US" dirty="0" smtClean="0"/>
              <a:t>, DHE Assessment Conference, NEC Assessment Conference,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9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know you are on the right path?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204" y="1825625"/>
            <a:ext cx="8477596" cy="4741430"/>
          </a:xfrm>
        </p:spPr>
        <p:txBody>
          <a:bodyPr/>
          <a:lstStyle/>
          <a:p>
            <a:r>
              <a:rPr lang="en-US" dirty="0" smtClean="0"/>
              <a:t>You get asked to tell your story!</a:t>
            </a:r>
          </a:p>
          <a:p>
            <a:r>
              <a:rPr lang="en-US" dirty="0" smtClean="0"/>
              <a:t>Launch your own event!</a:t>
            </a:r>
          </a:p>
          <a:p>
            <a:pPr lvl="1"/>
            <a:r>
              <a:rPr lang="en-US" dirty="0" smtClean="0"/>
              <a:t>Holistic Approaches to Advance Student Learning</a:t>
            </a:r>
          </a:p>
          <a:p>
            <a:pPr lvl="2"/>
            <a:r>
              <a:rPr lang="en-US" dirty="0" smtClean="0"/>
              <a:t>Academic Affairs </a:t>
            </a:r>
          </a:p>
          <a:p>
            <a:pPr lvl="2"/>
            <a:r>
              <a:rPr lang="en-US" dirty="0" smtClean="0"/>
              <a:t>Student Affairs </a:t>
            </a:r>
          </a:p>
          <a:p>
            <a:pPr lvl="2"/>
            <a:r>
              <a:rPr lang="en-US" dirty="0" smtClean="0"/>
              <a:t>Technology</a:t>
            </a:r>
          </a:p>
          <a:p>
            <a:pPr lvl="1"/>
            <a:endParaRPr lang="en-US" dirty="0"/>
          </a:p>
          <a:p>
            <a:pPr lvl="2"/>
            <a:r>
              <a:rPr lang="en-US" dirty="0" smtClean="0"/>
              <a:t>March 8</a:t>
            </a:r>
            <a:r>
              <a:rPr lang="en-US" baseline="30000" dirty="0" smtClean="0"/>
              <a:t>th</a:t>
            </a:r>
            <a:r>
              <a:rPr lang="en-US" dirty="0" smtClean="0"/>
              <a:t> 8:00a.m. – 3:30 p.m.</a:t>
            </a:r>
          </a:p>
          <a:p>
            <a:pPr lvl="2"/>
            <a:r>
              <a:rPr lang="en-US" dirty="0" smtClean="0"/>
              <a:t>Get someone else to foot the bill so it is free to everyone!!</a:t>
            </a:r>
          </a:p>
          <a:p>
            <a:pPr lvl="2"/>
            <a:r>
              <a:rPr lang="en-US" dirty="0" smtClean="0"/>
              <a:t>Watermark Insights paying for food and resources.</a:t>
            </a:r>
          </a:p>
          <a:p>
            <a:pPr lvl="2"/>
            <a:r>
              <a:rPr lang="en-US" dirty="0" smtClean="0"/>
              <a:t>My office handled space and speakers.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59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offer Faculty Development</a:t>
            </a:r>
          </a:p>
          <a:p>
            <a:r>
              <a:rPr lang="en-US" dirty="0" smtClean="0"/>
              <a:t>Continue to create and/or offer my workshops</a:t>
            </a:r>
          </a:p>
          <a:p>
            <a:r>
              <a:rPr lang="en-US" dirty="0" smtClean="0"/>
              <a:t>Maybe have an Annual Conference – if March 8 goes well!</a:t>
            </a:r>
          </a:p>
          <a:p>
            <a:r>
              <a:rPr lang="en-US" dirty="0" smtClean="0"/>
              <a:t>Still have programs to get on-board with a written Assessment Plan</a:t>
            </a:r>
          </a:p>
          <a:p>
            <a:r>
              <a:rPr lang="en-US" dirty="0" smtClean="0"/>
              <a:t>Need to change the mindset for some faculty that NECHE is looking at program level assessment…so someone else will do it.</a:t>
            </a:r>
          </a:p>
          <a:p>
            <a:r>
              <a:rPr lang="en-US" dirty="0" smtClean="0"/>
              <a:t>Get Finance Division on board.</a:t>
            </a:r>
          </a:p>
          <a:p>
            <a:r>
              <a:rPr lang="en-US" dirty="0"/>
              <a:t>Roll all of this up into a Fitchburg State Annual Assessment Report</a:t>
            </a:r>
          </a:p>
          <a:p>
            <a:r>
              <a:rPr lang="en-US" dirty="0" smtClean="0"/>
              <a:t>NECHE comes in 2022 – so no worries, right?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762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152" y="2482594"/>
            <a:ext cx="3599695" cy="189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0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During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562" y="2239328"/>
            <a:ext cx="855241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Replacing a Director who was a faculty member – split time</a:t>
            </a:r>
          </a:p>
          <a:p>
            <a:r>
              <a:rPr lang="en-US" dirty="0" smtClean="0"/>
              <a:t>Had TK20 (Watermark Insights) for direct assessment at course level</a:t>
            </a:r>
          </a:p>
          <a:p>
            <a:r>
              <a:rPr lang="en-US" dirty="0" smtClean="0"/>
              <a:t>Had an Annual Assessment Report</a:t>
            </a:r>
          </a:p>
          <a:p>
            <a:r>
              <a:rPr lang="en-US" dirty="0" smtClean="0"/>
              <a:t>Had a University Assessment and Research Committee (UARC) in place.</a:t>
            </a:r>
          </a:p>
          <a:p>
            <a:r>
              <a:rPr lang="en-US" dirty="0" smtClean="0"/>
              <a:t>Provost/VP for Academic Affairs in second year and ready to move forward.</a:t>
            </a:r>
          </a:p>
          <a:p>
            <a:r>
              <a:rPr lang="en-US" dirty="0" smtClean="0"/>
              <a:t>New Deans coming on board – which was a change in leadership hierarchy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8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Charge when Hired: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393" y="1690688"/>
            <a:ext cx="6350923" cy="4351338"/>
          </a:xfrm>
        </p:spPr>
        <p:txBody>
          <a:bodyPr/>
          <a:lstStyle/>
          <a:p>
            <a:r>
              <a:rPr lang="en-US" dirty="0" smtClean="0"/>
              <a:t>Create a true culture of assessment</a:t>
            </a:r>
          </a:p>
          <a:p>
            <a:pPr lvl="1"/>
            <a:r>
              <a:rPr lang="en-US" dirty="0" smtClean="0"/>
              <a:t>Academic Affairs</a:t>
            </a:r>
          </a:p>
          <a:p>
            <a:pPr lvl="2"/>
            <a:r>
              <a:rPr lang="en-US" dirty="0" smtClean="0"/>
              <a:t>Teaching and Non-Teaching Units</a:t>
            </a:r>
          </a:p>
          <a:p>
            <a:pPr lvl="2"/>
            <a:r>
              <a:rPr lang="en-US" dirty="0" smtClean="0"/>
              <a:t>General Education </a:t>
            </a:r>
          </a:p>
          <a:p>
            <a:pPr lvl="1"/>
            <a:r>
              <a:rPr lang="en-US" dirty="0" smtClean="0"/>
              <a:t>Student Affairs</a:t>
            </a:r>
          </a:p>
          <a:p>
            <a:pPr lvl="2"/>
            <a:r>
              <a:rPr lang="en-US" dirty="0" smtClean="0"/>
              <a:t>Student Development</a:t>
            </a:r>
          </a:p>
          <a:p>
            <a:pPr lvl="2"/>
            <a:r>
              <a:rPr lang="en-US" dirty="0" smtClean="0"/>
              <a:t>Academic Coaching</a:t>
            </a:r>
          </a:p>
          <a:p>
            <a:pPr lvl="2"/>
            <a:r>
              <a:rPr lang="en-US" dirty="0" smtClean="0"/>
              <a:t>Commuter and Veterans Affairs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Graduate and Continuing </a:t>
            </a:r>
            <a:r>
              <a:rPr lang="en-US" dirty="0" smtClean="0"/>
              <a:t>Education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584" y="4130700"/>
            <a:ext cx="3708400" cy="203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00258" y="3183775"/>
            <a:ext cx="197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worries…right?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4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Agenda for the First Semester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6044"/>
            <a:ext cx="8915400" cy="4688378"/>
          </a:xfrm>
        </p:spPr>
        <p:txBody>
          <a:bodyPr>
            <a:normAutofit/>
          </a:bodyPr>
          <a:lstStyle/>
          <a:p>
            <a:r>
              <a:rPr lang="en-US" dirty="0" smtClean="0"/>
              <a:t>Take it slow and start with the Academic Departments</a:t>
            </a:r>
          </a:p>
          <a:p>
            <a:r>
              <a:rPr lang="en-US" dirty="0" smtClean="0"/>
              <a:t>Determine where each program/department is in terms of assessment plans and usage of outcomes</a:t>
            </a:r>
          </a:p>
          <a:p>
            <a:pPr lvl="1"/>
            <a:r>
              <a:rPr lang="en-US" dirty="0" smtClean="0"/>
              <a:t>Read the Annual Reports for each department</a:t>
            </a:r>
          </a:p>
          <a:p>
            <a:pPr lvl="1"/>
            <a:r>
              <a:rPr lang="en-US" dirty="0" smtClean="0"/>
              <a:t>Read the Self-Study and Visiting Team Reports for those under external accreditation </a:t>
            </a:r>
          </a:p>
          <a:p>
            <a:pPr lvl="1"/>
            <a:r>
              <a:rPr lang="en-US" dirty="0" smtClean="0"/>
              <a:t>Meet with each Department Chair</a:t>
            </a:r>
          </a:p>
          <a:p>
            <a:pPr lvl="1"/>
            <a:r>
              <a:rPr lang="en-US" dirty="0" smtClean="0"/>
              <a:t>Review TK20</a:t>
            </a:r>
          </a:p>
          <a:p>
            <a:r>
              <a:rPr lang="en-US" dirty="0" smtClean="0"/>
              <a:t>Meet with UARC and use their connection to the departments as an “in-road” to meeting other faculty </a:t>
            </a:r>
          </a:p>
          <a:p>
            <a:r>
              <a:rPr lang="en-US" dirty="0" smtClean="0"/>
              <a:t>Then begin working with Non-Teaching Departments/Offices</a:t>
            </a:r>
          </a:p>
          <a:p>
            <a:pPr marL="0" indent="0" algn="ctr">
              <a:buNone/>
            </a:pPr>
            <a:r>
              <a:rPr lang="en-US" i="1" dirty="0" smtClean="0"/>
              <a:t>Well that was a nice plan!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5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What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9417"/>
            <a:ext cx="8915400" cy="47216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Read the Annual Reports I could find </a:t>
            </a:r>
          </a:p>
          <a:p>
            <a:r>
              <a:rPr lang="en-US" dirty="0" smtClean="0"/>
              <a:t>Met with almost all Department Chairs</a:t>
            </a:r>
          </a:p>
          <a:p>
            <a:r>
              <a:rPr lang="en-US" dirty="0" smtClean="0"/>
              <a:t>Attempted to review TK20 </a:t>
            </a:r>
          </a:p>
          <a:p>
            <a:r>
              <a:rPr lang="en-US" dirty="0" smtClean="0"/>
              <a:t>What </a:t>
            </a:r>
            <a:r>
              <a:rPr lang="en-US" dirty="0"/>
              <a:t>I found out wasn’t as positive as I thought going in!</a:t>
            </a:r>
          </a:p>
          <a:p>
            <a:pPr lvl="1"/>
            <a:r>
              <a:rPr lang="en-US" dirty="0" smtClean="0"/>
              <a:t>No institutional alumni surveys</a:t>
            </a:r>
          </a:p>
          <a:p>
            <a:pPr lvl="1"/>
            <a:r>
              <a:rPr lang="en-US" dirty="0" smtClean="0"/>
              <a:t>Graduation survey was LONG and redundant and information was not used</a:t>
            </a:r>
          </a:p>
          <a:p>
            <a:pPr lvl="1"/>
            <a:r>
              <a:rPr lang="en-US" dirty="0" smtClean="0"/>
              <a:t>A lot of “not my responsibility” or finger pointing going on</a:t>
            </a:r>
          </a:p>
          <a:p>
            <a:pPr lvl="1"/>
            <a:r>
              <a:rPr lang="en-US" dirty="0" smtClean="0"/>
              <a:t>Found we had no University Learning Outcomes</a:t>
            </a:r>
          </a:p>
          <a:p>
            <a:pPr lvl="1"/>
            <a:r>
              <a:rPr lang="en-US" dirty="0" smtClean="0"/>
              <a:t>LA&amp;S was still being revised or under its third iteration since 2008…</a:t>
            </a:r>
          </a:p>
          <a:p>
            <a:pPr lvl="1"/>
            <a:r>
              <a:rPr lang="en-US" dirty="0" smtClean="0"/>
              <a:t>Only Education and Nursing seemed to be using TK20 but in odd ways.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Then got derailed to a new plan to get moving forward – per the Provost!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8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that De-Railed my Plan: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935" y="1905000"/>
            <a:ext cx="9242366" cy="4603866"/>
          </a:xfrm>
        </p:spPr>
        <p:txBody>
          <a:bodyPr/>
          <a:lstStyle/>
          <a:p>
            <a:r>
              <a:rPr lang="en-US" dirty="0" smtClean="0"/>
              <a:t>Departments/Programs didn’t take the Annual Report seriously.</a:t>
            </a:r>
          </a:p>
          <a:p>
            <a:pPr lvl="1"/>
            <a:r>
              <a:rPr lang="en-US" dirty="0" smtClean="0"/>
              <a:t>Felt it went “on a shelf” and no one read them.</a:t>
            </a:r>
          </a:p>
          <a:p>
            <a:pPr lvl="1"/>
            <a:r>
              <a:rPr lang="en-US" dirty="0" smtClean="0"/>
              <a:t>It didn’t link to anything else they did</a:t>
            </a:r>
          </a:p>
          <a:p>
            <a:pPr lvl="1"/>
            <a:r>
              <a:rPr lang="en-US" dirty="0" smtClean="0"/>
              <a:t>It was just for NECHE</a:t>
            </a:r>
          </a:p>
          <a:p>
            <a:r>
              <a:rPr lang="en-US" dirty="0" smtClean="0"/>
              <a:t>Program Review was a very “heavy lift” things needed to complete it weren’t thought about until it was time to write a report again.</a:t>
            </a:r>
          </a:p>
          <a:p>
            <a:pPr lvl="1"/>
            <a:r>
              <a:rPr lang="en-US" dirty="0" smtClean="0"/>
              <a:t>No institution Alumni Survey – everyone scrambling just before review</a:t>
            </a:r>
          </a:p>
          <a:p>
            <a:pPr lvl="1"/>
            <a:r>
              <a:rPr lang="en-US" dirty="0" smtClean="0"/>
              <a:t>No connection to the Annual Reports nor was there a link to assessment of any kind.</a:t>
            </a:r>
          </a:p>
          <a:p>
            <a:pPr lvl="1"/>
            <a:r>
              <a:rPr lang="en-US" dirty="0" smtClean="0"/>
              <a:t>Timeline was too compacted to write a good report.</a:t>
            </a:r>
          </a:p>
          <a:p>
            <a:pPr lvl="1"/>
            <a:r>
              <a:rPr lang="en-US" dirty="0" smtClean="0"/>
              <a:t>No direction</a:t>
            </a:r>
          </a:p>
        </p:txBody>
      </p:sp>
    </p:spTree>
    <p:extLst>
      <p:ext uri="{BB962C8B-B14F-4D97-AF65-F5344CB8AC3E}">
        <p14:creationId xmlns:p14="http://schemas.microsoft.com/office/powerpoint/2010/main" val="191762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Path: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UARC began conducting a Peer Review of the Annual Reports</a:t>
            </a:r>
          </a:p>
          <a:p>
            <a:pPr lvl="1"/>
            <a:r>
              <a:rPr lang="en-US" dirty="0" smtClean="0"/>
              <a:t>Had really great ideas about changes</a:t>
            </a:r>
          </a:p>
          <a:p>
            <a:pPr lvl="1"/>
            <a:r>
              <a:rPr lang="en-US" dirty="0" smtClean="0"/>
              <a:t>Helped them to see the need for changes to the format</a:t>
            </a:r>
          </a:p>
          <a:p>
            <a:r>
              <a:rPr lang="en-US" dirty="0" smtClean="0"/>
              <a:t>Provost wanted changes to Program Review</a:t>
            </a:r>
          </a:p>
          <a:p>
            <a:pPr lvl="1"/>
            <a:r>
              <a:rPr lang="en-US" dirty="0" smtClean="0"/>
              <a:t>Took this to UARC for their thoughts</a:t>
            </a:r>
          </a:p>
          <a:p>
            <a:pPr lvl="1"/>
            <a:r>
              <a:rPr lang="en-US" dirty="0" smtClean="0"/>
              <a:t>Reviewed with Department Chairs and Deans.</a:t>
            </a:r>
          </a:p>
          <a:p>
            <a:r>
              <a:rPr lang="en-US" dirty="0" smtClean="0"/>
              <a:t>Peer Review lead to more changes in the Annual Report</a:t>
            </a:r>
          </a:p>
          <a:p>
            <a:pPr lvl="1"/>
            <a:r>
              <a:rPr lang="en-US" dirty="0" smtClean="0"/>
              <a:t>Added an Action Plan review section that coordinated with the Action Plan now required in the new Program Review</a:t>
            </a:r>
          </a:p>
          <a:p>
            <a:r>
              <a:rPr lang="en-US" dirty="0" smtClean="0"/>
              <a:t>Provost put both through Governance to be implemented immediately.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5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361" y="250037"/>
            <a:ext cx="8911687" cy="1280890"/>
          </a:xfrm>
        </p:spPr>
        <p:txBody>
          <a:bodyPr/>
          <a:lstStyle/>
          <a:p>
            <a:r>
              <a:rPr lang="en-US" dirty="0" smtClean="0"/>
              <a:t>Program Review and Annual Report Changes: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0566" y="1426614"/>
            <a:ext cx="8893233" cy="5290070"/>
          </a:xfrm>
        </p:spPr>
        <p:txBody>
          <a:bodyPr>
            <a:normAutofit/>
          </a:bodyPr>
          <a:lstStyle/>
          <a:p>
            <a:r>
              <a:rPr lang="en-US" dirty="0" smtClean="0"/>
              <a:t>Annual Report</a:t>
            </a:r>
          </a:p>
          <a:p>
            <a:pPr lvl="1"/>
            <a:r>
              <a:rPr lang="en-US" dirty="0" smtClean="0"/>
              <a:t>Added update for Action Plan – derived from most recent Program Review</a:t>
            </a:r>
          </a:p>
          <a:p>
            <a:pPr lvl="1"/>
            <a:r>
              <a:rPr lang="en-US" dirty="0" smtClean="0"/>
              <a:t>Shortened to one outcome to review from each component of University data sets</a:t>
            </a:r>
          </a:p>
          <a:p>
            <a:pPr lvl="2"/>
            <a:r>
              <a:rPr lang="en-US" dirty="0" smtClean="0"/>
              <a:t>SSC</a:t>
            </a:r>
          </a:p>
          <a:p>
            <a:pPr lvl="2"/>
            <a:r>
              <a:rPr lang="en-US" dirty="0" smtClean="0"/>
              <a:t>Trend Data</a:t>
            </a:r>
          </a:p>
          <a:p>
            <a:pPr lvl="1"/>
            <a:r>
              <a:rPr lang="en-US" dirty="0" smtClean="0"/>
              <a:t>Requires an Assessment Plan for the program with updates.</a:t>
            </a:r>
          </a:p>
          <a:p>
            <a:r>
              <a:rPr lang="en-US" dirty="0" smtClean="0"/>
              <a:t>Program Review</a:t>
            </a:r>
          </a:p>
          <a:p>
            <a:pPr lvl="1"/>
            <a:r>
              <a:rPr lang="en-US" dirty="0" smtClean="0"/>
              <a:t>Moved from 5 year to 7 year cycle</a:t>
            </a:r>
          </a:p>
          <a:p>
            <a:pPr lvl="1"/>
            <a:r>
              <a:rPr lang="en-US" dirty="0" smtClean="0"/>
              <a:t>Action Plan now required and link to AR</a:t>
            </a:r>
          </a:p>
          <a:p>
            <a:pPr lvl="1"/>
            <a:r>
              <a:rPr lang="en-US" dirty="0" smtClean="0"/>
              <a:t>Heavy lift on Assessment now just a summary using Annual Reports</a:t>
            </a:r>
          </a:p>
          <a:p>
            <a:pPr lvl="1"/>
            <a:r>
              <a:rPr lang="en-US" dirty="0" smtClean="0"/>
              <a:t>Now have a full year for Self-Study and site visit</a:t>
            </a:r>
          </a:p>
          <a:p>
            <a:pPr lvl="1"/>
            <a:r>
              <a:rPr lang="en-US" dirty="0" smtClean="0"/>
              <a:t>One semester for writing Action Plan – second semester for review and rewrite with Dean’s comments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1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2018 back on Steady Ground: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Put the new Annual Report into play</a:t>
            </a:r>
          </a:p>
          <a:p>
            <a:pPr lvl="1"/>
            <a:r>
              <a:rPr lang="en-US" dirty="0" smtClean="0"/>
              <a:t>Sent a copy of the rubric used by UARC to review previous report with scores to each Department Chair – now they know someone is reviewing it</a:t>
            </a:r>
          </a:p>
          <a:p>
            <a:pPr lvl="1"/>
            <a:r>
              <a:rPr lang="en-US" dirty="0" smtClean="0"/>
              <a:t>Due back to me by May 31 each year</a:t>
            </a:r>
          </a:p>
          <a:p>
            <a:r>
              <a:rPr lang="en-US" dirty="0" smtClean="0"/>
              <a:t>Had a workshop on Program Review for the first programs to go through under the new document.</a:t>
            </a:r>
          </a:p>
          <a:p>
            <a:pPr lvl="1"/>
            <a:r>
              <a:rPr lang="en-US" dirty="0" smtClean="0"/>
              <a:t>Explained the new time line </a:t>
            </a:r>
          </a:p>
          <a:p>
            <a:pPr lvl="1"/>
            <a:r>
              <a:rPr lang="en-US" dirty="0" smtClean="0"/>
              <a:t>Showed how the Annual Report and Action Plan now linked the process</a:t>
            </a:r>
          </a:p>
          <a:p>
            <a:pPr lvl="1"/>
            <a:r>
              <a:rPr lang="en-US" dirty="0" smtClean="0"/>
              <a:t>Explained the revised process/timeline that included my input and the Dean’s (all new structure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Provost working on Institutional Learning Priorities (ILPs) to be put forth to governance.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401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487</TotalTime>
  <Words>1244</Words>
  <Application>Microsoft Office PowerPoint</Application>
  <PresentationFormat>Widescreen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Wisp</vt:lpstr>
      <vt:lpstr>Developing a Holistic Culture that Supports Advancing Student Success:  Assessment for the Right Reason</vt:lpstr>
      <vt:lpstr>Discussion During Interview</vt:lpstr>
      <vt:lpstr>My Charge when Hired:</vt:lpstr>
      <vt:lpstr>My Agenda for the First Semester </vt:lpstr>
      <vt:lpstr>This is What Happened</vt:lpstr>
      <vt:lpstr>Findings that De-Railed my Plan:</vt:lpstr>
      <vt:lpstr>New Path:</vt:lpstr>
      <vt:lpstr>Program Review and Annual Report Changes:</vt:lpstr>
      <vt:lpstr>Spring 2018 back on Steady Ground:</vt:lpstr>
      <vt:lpstr>Back on Track and New Initiatives:</vt:lpstr>
      <vt:lpstr>Back on Track and New Initiatives (cont):</vt:lpstr>
      <vt:lpstr>Year Two:</vt:lpstr>
      <vt:lpstr>Year Two:</vt:lpstr>
      <vt:lpstr>Year Two: </vt:lpstr>
      <vt:lpstr>How do you know you are on the right path?</vt:lpstr>
      <vt:lpstr>Where do we go from here?</vt:lpstr>
      <vt:lpstr>PowerPoint Presentation</vt:lpstr>
    </vt:vector>
  </TitlesOfParts>
  <Company>Fitchburg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Holistic Culture that Supports Advancing Student Success:  Assessment for the Right Reason</dc:title>
  <dc:creator>Merri Incitti</dc:creator>
  <cp:lastModifiedBy>Merri Incitti</cp:lastModifiedBy>
  <cp:revision>18</cp:revision>
  <dcterms:created xsi:type="dcterms:W3CDTF">2019-02-27T13:13:47Z</dcterms:created>
  <dcterms:modified xsi:type="dcterms:W3CDTF">2019-02-28T14:25:59Z</dcterms:modified>
</cp:coreProperties>
</file>